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SXYfFYKAH6ZX+wVSnuOajD2aM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7c0137ceac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7c0137ceac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7c0137cea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7c0137cea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7c0137cea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7c0137cea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titolo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1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1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1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27" name="Google Shape;27;p1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1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0" name="Google Shape;30;p1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1" name="Google Shape;31;p1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2" name="Google Shape;32;p1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1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11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9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sottotitolo">
  <p:cSld name="Titolo e sottotitolo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zione con didascalia">
  <p:cSld name="Citazione con didascalia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03" name="Google Shape;103;p2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 b="0" i="0" u="none" strike="noStrike" cap="none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a nome">
  <p:cSld name="Scheda nom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a nome citazione">
  <p:cSld name="Scheda nome citazion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18" name="Google Shape;118;p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23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o o falso">
  <p:cSld name="Vero o falso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0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0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10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0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10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10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1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0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1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it-IT" sz="2600">
                <a:latin typeface="Calibri"/>
                <a:ea typeface="Calibri"/>
                <a:cs typeface="Calibri"/>
                <a:sym typeface="Calibri"/>
              </a:rPr>
              <a:t>                          Giovedì 7 settembre 2023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it-IT" sz="5000" b="1">
                <a:latin typeface="Calibri"/>
                <a:ea typeface="Calibri"/>
                <a:cs typeface="Calibri"/>
                <a:sym typeface="Calibri"/>
              </a:rPr>
              <a:t>RIUNIONE GENITORI</a:t>
            </a:r>
            <a:endParaRPr sz="50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it-IT" sz="5000" b="1">
                <a:latin typeface="Calibri"/>
                <a:ea typeface="Calibri"/>
                <a:cs typeface="Calibri"/>
                <a:sym typeface="Calibri"/>
              </a:rPr>
              <a:t>CLASSI PRIME</a:t>
            </a:r>
            <a:r>
              <a:rPr lang="it-IT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it-IT">
                <a:latin typeface="Calibri"/>
                <a:ea typeface="Calibri"/>
                <a:cs typeface="Calibri"/>
                <a:sym typeface="Calibri"/>
              </a:rPr>
            </a:br>
            <a:r>
              <a:rPr lang="it-IT" sz="3200">
                <a:latin typeface="Calibri"/>
                <a:ea typeface="Calibri"/>
                <a:cs typeface="Calibri"/>
                <a:sym typeface="Calibri"/>
              </a:rPr>
              <a:t>Scuola secondaria 1° grado “E.Fermi”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1"/>
          <p:cNvPicPr preferRelativeResize="0"/>
          <p:nvPr/>
        </p:nvPicPr>
        <p:blipFill rotWithShape="1">
          <a:blip r:embed="rId3">
            <a:alphaModFix/>
          </a:blip>
          <a:srcRect l="22152" r="21407"/>
          <a:stretch/>
        </p:blipFill>
        <p:spPr>
          <a:xfrm>
            <a:off x="4408301" y="152400"/>
            <a:ext cx="1875117" cy="186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ORARIO SCOLASTICO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"/>
          <p:cNvSpPr txBox="1">
            <a:spLocks noGrp="1"/>
          </p:cNvSpPr>
          <p:nvPr>
            <p:ph type="body" idx="1"/>
          </p:nvPr>
        </p:nvSpPr>
        <p:spPr>
          <a:xfrm>
            <a:off x="753534" y="23129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33756" algn="just" rtl="0">
              <a:spcBef>
                <a:spcPts val="0"/>
              </a:spcBef>
              <a:spcAft>
                <a:spcPts val="0"/>
              </a:spcAft>
              <a:buSzPct val="80000"/>
              <a:buFont typeface="Calibri"/>
              <a:buChar char="►"/>
            </a:pPr>
            <a:r>
              <a:rPr lang="it-IT" sz="2400" b="1">
                <a:latin typeface="Calibri"/>
                <a:ea typeface="Calibri"/>
                <a:cs typeface="Calibri"/>
                <a:sym typeface="Calibri"/>
              </a:rPr>
              <a:t>Gli alunni frequentano dal lunedì al venerdì dalle ore 8.00 alle ore 13.50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33756" algn="just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it-IT" sz="2400" b="1">
                <a:latin typeface="Calibri"/>
                <a:ea typeface="Calibri"/>
                <a:cs typeface="Calibri"/>
                <a:sym typeface="Calibri"/>
              </a:rPr>
              <a:t>Per evitare assembramenti gli accessi alla scuola per l’entrata e per l’uscita degli alunni sono due: l’ingresso principale(via Giovanni XXIII)  e l’ingresso vicino alla palestra (via Sestogallo). Dall’ingresso principale entreranno e usciranno tutte  le classi seconde e terze ; dall’altro ingresso entreranno e usciranno tutte le classi prime. Gli alunni con problemi di deambulazione entreranno dall’ingresso principale.</a:t>
            </a:r>
            <a:endParaRPr/>
          </a:p>
          <a:p>
            <a:pPr marL="342900" lvl="0" indent="-333756" algn="just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it-IT" sz="2400" b="1">
                <a:latin typeface="Calibri"/>
                <a:ea typeface="Calibri"/>
                <a:cs typeface="Calibri"/>
                <a:sym typeface="Calibri"/>
              </a:rPr>
              <a:t>Per le entrate e per le uscite fuori orario si utilizzerà solo l’ingresso principale.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 sz="2400" b="1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73736" algn="just" rtl="0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endParaRPr sz="3600"/>
          </a:p>
        </p:txBody>
      </p:sp>
      <p:pic>
        <p:nvPicPr>
          <p:cNvPr id="152" name="Google Shape;152;p2"/>
          <p:cNvPicPr preferRelativeResize="0"/>
          <p:nvPr/>
        </p:nvPicPr>
        <p:blipFill rotWithShape="1">
          <a:blip r:embed="rId3">
            <a:alphaModFix/>
          </a:blip>
          <a:srcRect l="11606" t="-5838" b="31277"/>
          <a:stretch/>
        </p:blipFill>
        <p:spPr>
          <a:xfrm>
            <a:off x="7062725" y="-228600"/>
            <a:ext cx="2309875" cy="245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ASSENZE E PERMESSI PER ENTRATA/USCITA FUORI ORARIO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0360" algn="just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►"/>
            </a:pP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Tutte le assenze dovranno essere giustificate tramite diario il giorno del rientro a scuola. Nel caso l’alunno/a non dovesse presentare la giustifica dopo tre giorni dal rientro, verranno contattati i genitori.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0360" algn="just" rtl="0"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►"/>
            </a:pP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L’entrata e/o l’uscita fuori orario dovranno sempre essere giustificate tramite diario. L’alunno, per uscire fuori orario, deve essere </a:t>
            </a:r>
            <a:r>
              <a:rPr lang="it-IT" sz="2200" b="1">
                <a:latin typeface="Calibri"/>
                <a:ea typeface="Calibri"/>
                <a:cs typeface="Calibri"/>
                <a:sym typeface="Calibri"/>
              </a:rPr>
              <a:t>sempre </a:t>
            </a: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prelevato da un genitore o da un suo delegato.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0360" algn="just" rtl="0"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►"/>
            </a:pP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Se un/una  alunno/a esce anticipatamente non può più rientrare a scuola dopo le ore 12,00.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8402" y="5105400"/>
            <a:ext cx="2613198" cy="1737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7c0137ceac_1_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PER UN SERENO PERCORSO SCOLASTICO 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7c0137ceac_1_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68300" algn="l" rtl="0"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➢"/>
            </a:pP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Per qualsiasi dubbio o richiesta fare </a:t>
            </a:r>
            <a:r>
              <a:rPr lang="it-IT" sz="2200" b="1">
                <a:latin typeface="Calibri"/>
                <a:ea typeface="Calibri"/>
                <a:cs typeface="Calibri"/>
                <a:sym typeface="Calibri"/>
              </a:rPr>
              <a:t>sempre</a:t>
            </a: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 riferimento agli insegnanti della classe, in particolare al Coordinatore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➢"/>
            </a:pP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Si richiede la massima collaborazione con il corpo docente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➢"/>
            </a:pP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Il Diario Scolastico e il Registro Elettronico devono essere controllati quotidianamente, se si vengono smarrite le credenziali del Registro queste vanno TEMPESTIVAMENTE  richieste in segreteria. Tutte le comunicazioni a diario devono essere lette e firmate da un genitore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LINGUE STRANIERE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9972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►"/>
            </a:pP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Inglese in tutte le classi.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9720" algn="just" rtl="0">
              <a:spcBef>
                <a:spcPts val="1000"/>
              </a:spcBef>
              <a:spcAft>
                <a:spcPts val="0"/>
              </a:spcAft>
              <a:buSzPts val="2200"/>
              <a:buFont typeface="Calibri"/>
              <a:buChar char="►"/>
            </a:pPr>
            <a:r>
              <a:rPr lang="it-IT" sz="2200">
                <a:latin typeface="Calibri"/>
                <a:ea typeface="Calibri"/>
                <a:cs typeface="Calibri"/>
                <a:sym typeface="Calibri"/>
              </a:rPr>
              <a:t>Seconda lingua straniera: spagnolo nei corsi A, D e E o francese nei corsi B e C.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1402" y="3505200"/>
            <a:ext cx="2613198" cy="2644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COMPOSIZIONE DELLE CLASSI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12420" algn="just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Criterio della equieterogeneità.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12420" algn="just" rtl="0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Passaggio di informazioni dalle insegnanti della scuola primaria.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12420" algn="just" rtl="0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Eventuali segnalazioni delle famiglie.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4050" y="3820375"/>
            <a:ext cx="3206226" cy="280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DOTAZIONE AULE E LABORATORI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12420" algn="just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Tutte le aule sono dotate di lavagna multimediale e/o Smart TV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12420" algn="just" rtl="0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Aula Digitale 2.0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12420" algn="just" rtl="0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Laboratorio informatica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12420" algn="just" rtl="0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Aula musica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12420" algn="just" rtl="0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Laboratorio STEM, scienze e arte (di prossima realizzazione)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12420" algn="just" rtl="0"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Aula immersiva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7c0137ceac_0_1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SPERIMENTAZIONE MODELLO DADA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27c0137ceac_0_15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5440" algn="l" rtl="0">
              <a:spcBef>
                <a:spcPts val="1000"/>
              </a:spcBef>
              <a:spcAft>
                <a:spcPts val="0"/>
              </a:spcAft>
              <a:buSzPts val="1840"/>
              <a:buFont typeface="Calibri"/>
              <a:buChar char="➢"/>
            </a:pPr>
            <a:r>
              <a:rPr lang="it-IT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E’ un modello innovativo di didattica secondo il quale non sono più i docenti a spostarsi da una classe a un’altra, ma sono gli alunni a muoversi mentre l’insegnante li aspetta nell’aula dedicata alla propria materia.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➢"/>
            </a:pPr>
            <a:r>
              <a:rPr lang="it-IT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cambiamento non consiste solo nello spostamento dei ragazzi, ma anche in un rinnovamento della didattica che deve diventare laboratoriale  e rispondente alle esigenze dei ragazzi nella realtà in cui vivono.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➢"/>
            </a:pPr>
            <a:r>
              <a:rPr lang="it-IT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Studi scientifici dimostrano che il movimento migliora l’apprendimento e aiuta soprattutto gli alunni con difficoltà e con disabilità.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➢"/>
            </a:pPr>
            <a:r>
              <a:rPr lang="it-IT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prevede un periodo di sperimentazione verso il mese di aprile.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7c0137ceac_0_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PROGETTI IN PROGRAMMA (in working)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27c0137ceac_0_7"/>
          <p:cNvSpPr txBox="1"/>
          <p:nvPr/>
        </p:nvSpPr>
        <p:spPr>
          <a:xfrm>
            <a:off x="752250" y="2027700"/>
            <a:ext cx="8144700" cy="43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Madrelingua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E-Twinning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Attività sportive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Teatro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Patente di Smartphone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PON EduGreen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Coding e robotica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Festival della scienza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Scienza under18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Char char="➢"/>
            </a:pPr>
            <a:r>
              <a:rPr lang="it-IT" sz="2500">
                <a:latin typeface="Calibri"/>
                <a:ea typeface="Calibri"/>
                <a:cs typeface="Calibri"/>
                <a:sym typeface="Calibri"/>
              </a:rPr>
              <a:t>Coro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27c0137ceac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2750" y="2540100"/>
            <a:ext cx="2990250" cy="299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STAR BENE A SCUOLA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38582" algn="just" rtl="0">
              <a:spcBef>
                <a:spcPts val="0"/>
              </a:spcBef>
              <a:spcAft>
                <a:spcPts val="0"/>
              </a:spcAft>
              <a:buSzPct val="83861"/>
              <a:buChar char="►"/>
            </a:pPr>
            <a:r>
              <a:rPr lang="it-IT" sz="2800"/>
              <a:t>Accoglienza classi prime (canoa all’Idroscalo)</a:t>
            </a:r>
            <a:endParaRPr sz="2800"/>
          </a:p>
          <a:p>
            <a:pPr marL="342900" lvl="0" indent="-338582" algn="just" rtl="0">
              <a:spcBef>
                <a:spcPts val="0"/>
              </a:spcBef>
              <a:spcAft>
                <a:spcPts val="0"/>
              </a:spcAft>
              <a:buSzPct val="83861"/>
              <a:buChar char="►"/>
            </a:pPr>
            <a:r>
              <a:rPr lang="it-IT" sz="2800"/>
              <a:t>Protocollo contro il bullismo.</a:t>
            </a:r>
            <a:endParaRPr/>
          </a:p>
          <a:p>
            <a:pPr marL="342900" lvl="0" indent="-338582" algn="just" rtl="0">
              <a:spcBef>
                <a:spcPts val="1000"/>
              </a:spcBef>
              <a:spcAft>
                <a:spcPts val="0"/>
              </a:spcAft>
              <a:buSzPct val="83861"/>
              <a:buChar char="►"/>
            </a:pPr>
            <a:r>
              <a:rPr lang="it-IT" sz="2800"/>
              <a:t>Progetti di prevenzione al cyberbullismo.</a:t>
            </a:r>
            <a:endParaRPr/>
          </a:p>
          <a:p>
            <a:pPr marL="342900" lvl="0" indent="-338582" algn="just" rtl="0">
              <a:spcBef>
                <a:spcPts val="1000"/>
              </a:spcBef>
              <a:spcAft>
                <a:spcPts val="0"/>
              </a:spcAft>
              <a:buSzPct val="83861"/>
              <a:buChar char="►"/>
            </a:pPr>
            <a:r>
              <a:rPr lang="it-IT" sz="2800"/>
              <a:t>Educazione all’affettività.</a:t>
            </a:r>
            <a:endParaRPr sz="2800"/>
          </a:p>
          <a:p>
            <a:pPr marL="342900" lvl="0" indent="-339725" algn="just" rtl="0">
              <a:spcBef>
                <a:spcPts val="1000"/>
              </a:spcBef>
              <a:spcAft>
                <a:spcPts val="0"/>
              </a:spcAft>
              <a:buSzPct val="84556"/>
              <a:buChar char="►"/>
            </a:pPr>
            <a:r>
              <a:rPr lang="it-IT" sz="2800"/>
              <a:t>Educazione alla solidarietà.</a:t>
            </a:r>
            <a:endParaRPr sz="2800"/>
          </a:p>
          <a:p>
            <a:pPr marL="342900" lvl="0" indent="-339725" algn="just" rtl="0">
              <a:spcBef>
                <a:spcPts val="1000"/>
              </a:spcBef>
              <a:spcAft>
                <a:spcPts val="0"/>
              </a:spcAft>
              <a:buSzPct val="84556"/>
              <a:buChar char="►"/>
            </a:pPr>
            <a:r>
              <a:rPr lang="it-IT" sz="2800"/>
              <a:t>Educazione al rispetto di genere</a:t>
            </a:r>
            <a:endParaRPr sz="2800"/>
          </a:p>
          <a:p>
            <a:pPr marL="342900" lvl="0" indent="-338582" algn="just" rtl="0">
              <a:spcBef>
                <a:spcPts val="1000"/>
              </a:spcBef>
              <a:spcAft>
                <a:spcPts val="0"/>
              </a:spcAft>
              <a:buSzPct val="83861"/>
              <a:buChar char="►"/>
            </a:pPr>
            <a:r>
              <a:rPr lang="it-IT" sz="2800"/>
              <a:t>Settimana della salute.</a:t>
            </a:r>
            <a:endParaRPr sz="2800"/>
          </a:p>
          <a:p>
            <a:pPr marL="342900" lvl="0" indent="-338582" algn="just" rtl="0">
              <a:spcBef>
                <a:spcPts val="1000"/>
              </a:spcBef>
              <a:spcAft>
                <a:spcPts val="0"/>
              </a:spcAft>
              <a:buSzPct val="83861"/>
              <a:buChar char="►"/>
            </a:pPr>
            <a:r>
              <a:rPr lang="it-IT" sz="2800"/>
              <a:t>Sportello psicologico.</a:t>
            </a:r>
            <a:endParaRPr/>
          </a:p>
          <a:p>
            <a:pPr marL="342900" lvl="0" indent="-338582" algn="just" rtl="0">
              <a:spcBef>
                <a:spcPts val="1000"/>
              </a:spcBef>
              <a:spcAft>
                <a:spcPts val="0"/>
              </a:spcAft>
              <a:buSzPct val="83861"/>
              <a:buChar char="►"/>
            </a:pPr>
            <a:r>
              <a:rPr lang="it-IT" sz="2800"/>
              <a:t>Attenzione a ogni tipo di diversità.</a:t>
            </a:r>
            <a:endParaRPr/>
          </a:p>
        </p:txBody>
      </p:sp>
      <p:pic>
        <p:nvPicPr>
          <p:cNvPr id="205" name="Google Shape;20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6202" y="2082900"/>
            <a:ext cx="2090558" cy="3397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COMITATO GENITORI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12420" algn="just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►"/>
            </a:pPr>
            <a:r>
              <a:rPr lang="it-IT" sz="2400">
                <a:latin typeface="Calibri"/>
                <a:ea typeface="Calibri"/>
                <a:cs typeface="Calibri"/>
                <a:sym typeface="Calibri"/>
              </a:rPr>
              <a:t>E’ attivo un Comitato Genitori che è un punto di riferimento per informazioni e indicazioni sul funzionamento della scuola e per  l’organizzazione di  iniziative culturali, di intrattenimento e di autofinanziamento.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1400" y="3733800"/>
            <a:ext cx="3121149" cy="242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it-IT" b="1">
                <a:latin typeface="Calibri"/>
                <a:ea typeface="Calibri"/>
                <a:cs typeface="Calibri"/>
                <a:sym typeface="Calibri"/>
              </a:rPr>
              <a:t>ORARI SEGRETERIA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SzPts val="2560"/>
              <a:buFont typeface="Calibri"/>
              <a:buChar char="►"/>
            </a:pPr>
            <a:r>
              <a:rPr lang="it-IT" sz="3200">
                <a:latin typeface="Calibri"/>
                <a:ea typeface="Calibri"/>
                <a:cs typeface="Calibri"/>
                <a:sym typeface="Calibri"/>
              </a:rPr>
              <a:t>L’ufficio di segreteria è aperto al pubblico dal lunedì al venerdì, dalle ore 8.30 alle ore 9.30 e dalle ore 14.00 alle ore 15.00.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 rtl="0">
              <a:spcBef>
                <a:spcPts val="1000"/>
              </a:spcBef>
              <a:spcAft>
                <a:spcPts val="0"/>
              </a:spcAft>
              <a:buSzPts val="2560"/>
              <a:buFont typeface="Calibri"/>
              <a:buChar char="►"/>
            </a:pPr>
            <a:r>
              <a:rPr lang="it-IT" sz="3200">
                <a:latin typeface="Calibri"/>
                <a:ea typeface="Calibri"/>
                <a:cs typeface="Calibri"/>
                <a:sym typeface="Calibri"/>
              </a:rPr>
              <a:t>Numero di telefono: 02/9846156.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Office PowerPoint</Application>
  <PresentationFormat>Widescreen</PresentationFormat>
  <Paragraphs>64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Calibri</vt:lpstr>
      <vt:lpstr>Noto Sans Symbols</vt:lpstr>
      <vt:lpstr>Trebuchet MS</vt:lpstr>
      <vt:lpstr>Sfaccettatura</vt:lpstr>
      <vt:lpstr>  RIUNIONE GENITORI CLASSI PRIME Scuola secondaria 1° grado “E.Fermi”</vt:lpstr>
      <vt:lpstr>ORARIO SCOLASTICO</vt:lpstr>
      <vt:lpstr>ASSENZE E PERMESSI PER ENTRATA/USCITA FUORI ORARIO</vt:lpstr>
      <vt:lpstr>PER UN SERENO PERCORSO SCOLASTICO  </vt:lpstr>
      <vt:lpstr>LINGUE STRANIERE</vt:lpstr>
      <vt:lpstr>COMPOSIZIONE DELLE CLASSI</vt:lpstr>
      <vt:lpstr>DOTAZIONE AULE E LABORATORI</vt:lpstr>
      <vt:lpstr>SPERIMENTAZIONE MODELLO DADA</vt:lpstr>
      <vt:lpstr>PROGETTI IN PROGRAMMA (in working)</vt:lpstr>
      <vt:lpstr>STAR BENE A SCUOLA</vt:lpstr>
      <vt:lpstr>COMITATO GENITORI</vt:lpstr>
      <vt:lpstr>ORARI SEGRETERIA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RIUNIONE GENITORI CLASSI PRIME Scuola secondaria 1° grado “E.Fermi”</dc:title>
  <dc:creator>riccardo mestroni</dc:creator>
  <cp:lastModifiedBy>Dirigente</cp:lastModifiedBy>
  <cp:revision>2</cp:revision>
  <dcterms:created xsi:type="dcterms:W3CDTF">2018-11-12T20:10:01Z</dcterms:created>
  <dcterms:modified xsi:type="dcterms:W3CDTF">2023-09-21T14:49:34Z</dcterms:modified>
</cp:coreProperties>
</file>